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700" r:id="rId2"/>
    <p:sldMasterId id="2147483702" r:id="rId3"/>
  </p:sldMasterIdLst>
  <p:notesMasterIdLst>
    <p:notesMasterId r:id="rId8"/>
  </p:notesMasterIdLst>
  <p:handoutMasterIdLst>
    <p:handoutMasterId r:id="rId9"/>
  </p:handoutMasterIdLst>
  <p:sldIdLst>
    <p:sldId id="270" r:id="rId4"/>
    <p:sldId id="573" r:id="rId5"/>
    <p:sldId id="572" r:id="rId6"/>
    <p:sldId id="57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2" clrIdx="0"/>
  <p:cmAuthor id="1" name="Du, Pengwei" initials="DP" lastIdx="3" clrIdx="1">
    <p:extLst>
      <p:ext uri="{19B8F6BF-5375-455C-9EA6-DF929625EA0E}">
        <p15:presenceInfo xmlns:p15="http://schemas.microsoft.com/office/powerpoint/2012/main" userId="S-1-5-21-639947351-343809578-3807592339-42176" providerId="AD"/>
      </p:ext>
    </p:extLst>
  </p:cmAuthor>
  <p:cmAuthor id="2" name="Mago, Nitika" initials="NVM" lastIdx="25" clrIdx="2">
    <p:extLst>
      <p:ext uri="{19B8F6BF-5375-455C-9EA6-DF929625EA0E}">
        <p15:presenceInfo xmlns:p15="http://schemas.microsoft.com/office/powerpoint/2012/main" userId="Mago, Nitika" providerId="None"/>
      </p:ext>
    </p:extLst>
  </p:cmAuthor>
  <p:cmAuthor id="3" name="Steffan, Nick" initials="SN" lastIdx="3" clrIdx="3">
    <p:extLst>
      <p:ext uri="{19B8F6BF-5375-455C-9EA6-DF929625EA0E}">
        <p15:presenceInfo xmlns:p15="http://schemas.microsoft.com/office/powerpoint/2012/main" userId="S-1-5-21-639947351-343809578-3807592339-42285" providerId="AD"/>
      </p:ext>
    </p:extLst>
  </p:cmAuthor>
  <p:cmAuthor id="4" name="Littlefield, Jennifer" initials="LJ" lastIdx="2" clrIdx="4">
    <p:extLst>
      <p:ext uri="{19B8F6BF-5375-455C-9EA6-DF929625EA0E}">
        <p15:presenceInfo xmlns:p15="http://schemas.microsoft.com/office/powerpoint/2012/main" userId="S-1-5-21-639947351-343809578-3807592339-51623" providerId="AD"/>
      </p:ext>
    </p:extLst>
  </p:cmAuthor>
  <p:cmAuthor id="5" name="Li, Weifeng" initials="LW" lastIdx="10" clrIdx="5">
    <p:extLst>
      <p:ext uri="{19B8F6BF-5375-455C-9EA6-DF929625EA0E}">
        <p15:presenceInfo xmlns:p15="http://schemas.microsoft.com/office/powerpoint/2012/main" userId="S-1-5-21-639947351-343809578-3807592339-552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89F"/>
    <a:srgbClr val="73C8FD"/>
    <a:srgbClr val="50BC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71907" autoAdjust="0"/>
  </p:normalViewPr>
  <p:slideViewPr>
    <p:cSldViewPr snapToGrid="0">
      <p:cViewPr varScale="1">
        <p:scale>
          <a:sx n="113" d="100"/>
          <a:sy n="113" d="100"/>
        </p:scale>
        <p:origin x="133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howGuides="1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DBA4A-CF1B-46AC-9045-2B6612C0624C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EE2B4-D30B-4D65-BC1C-DE57E47650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21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C6F44-CB68-48CB-8188-A47D4423899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2613F-3576-4EE9-945C-25503B987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4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05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569075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28750" y="2625326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28750" y="4232673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28750" y="2895600"/>
            <a:ext cx="62865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cap="small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4814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695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33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7085C4-D6A8-46D9-A1BA-F87C2DEFFCD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636008" y="1695200"/>
            <a:ext cx="4206240" cy="423277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304800" y="1695200"/>
            <a:ext cx="4206240" cy="422483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4636008" y="863347"/>
            <a:ext cx="4206240" cy="730506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304800" y="855407"/>
            <a:ext cx="4206240" cy="730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89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14561" y="266304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814561" y="266304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 userDrawn="1"/>
        </p:nvSpPr>
        <p:spPr>
          <a:xfrm>
            <a:off x="2898648" y="243682"/>
            <a:ext cx="6016752" cy="51831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01752" y="859536"/>
            <a:ext cx="8531352" cy="5065776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 marL="557213" indent="-214313">
              <a:buClr>
                <a:schemeClr val="accent1"/>
              </a:buClr>
              <a:buFont typeface="Wingdings" panose="05000000000000000000" pitchFamily="2" charset="2"/>
              <a:buChar char="§"/>
              <a:defRPr sz="1800" baseline="0">
                <a:solidFill>
                  <a:schemeClr val="tx2"/>
                </a:solidFill>
              </a:defRPr>
            </a:lvl2pPr>
            <a:lvl3pPr marL="857250" indent="-171450">
              <a:buClr>
                <a:schemeClr val="tx2"/>
              </a:buClr>
              <a:buFont typeface="Courier New" panose="02070309020205020404" pitchFamily="49" charset="0"/>
              <a:buChar char="o"/>
              <a:defRPr sz="1600" baseline="0"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977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0883" y="4837176"/>
            <a:ext cx="4465283" cy="64922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47872" y="3429000"/>
            <a:ext cx="4465283" cy="92354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547872" y="1325880"/>
            <a:ext cx="5519928" cy="230428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3213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023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2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6" y="6553201"/>
            <a:ext cx="70732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rgbClr val="5B6770"/>
                </a:solidFill>
              </a:rPr>
              <a:t>PUBLIC</a:t>
            </a:r>
          </a:p>
        </p:txBody>
      </p:sp>
      <p:sp>
        <p:nvSpPr>
          <p:cNvPr id="11" name="Slide Number Placeholder 8"/>
          <p:cNvSpPr txBox="1">
            <a:spLocks/>
          </p:cNvSpPr>
          <p:nvPr userDrawn="1"/>
        </p:nvSpPr>
        <p:spPr>
          <a:xfrm>
            <a:off x="8664677" y="6561137"/>
            <a:ext cx="387883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E7085C4-D6A8-46D9-A1BA-F87C2DEFFCDB}" type="slidenum">
              <a:rPr lang="en-US" sz="9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5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64" r:id="rId2"/>
    <p:sldLayoutId id="2147483690" r:id="rId3"/>
    <p:sldLayoutId id="2147483691" r:id="rId4"/>
    <p:sldLayoutId id="2147483682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4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50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rcot.com/mktrules/puctDirectives/southernCros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000" cap="none" dirty="0" smtClean="0"/>
              <a:t>Public </a:t>
            </a:r>
            <a:r>
              <a:rPr lang="en-US" sz="2000" cap="none" dirty="0"/>
              <a:t>Utility Commission of Texas (PUCT) Oversight Project No. 46304 Relating to DC Tie Project Proposed by Southern Cross Transmission, LLC</a:t>
            </a:r>
          </a:p>
          <a:p>
            <a:endParaRPr lang="en-US" sz="2400" cap="none" dirty="0"/>
          </a:p>
          <a:p>
            <a:r>
              <a:rPr lang="en-US" sz="2000" b="0" i="1" cap="none" dirty="0"/>
              <a:t>Directive #3 : Ramp </a:t>
            </a:r>
            <a:r>
              <a:rPr lang="en-US" sz="2000" b="0" i="1" cap="none" dirty="0" smtClean="0"/>
              <a:t>Rate Restrictions</a:t>
            </a:r>
            <a:endParaRPr lang="en-US" sz="2000" b="0" i="1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cap="none" dirty="0" smtClean="0"/>
              <a:t>November TAC, 2020</a:t>
            </a:r>
            <a:endParaRPr lang="en-US" cap="non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i="1" dirty="0" smtClean="0"/>
          </a:p>
          <a:p>
            <a:endParaRPr lang="en-US" i="1" dirty="0"/>
          </a:p>
          <a:p>
            <a:r>
              <a:rPr lang="en-US" i="1" dirty="0" smtClean="0"/>
              <a:t>ERCOT Staff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8805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Background of Project and PUCT Directives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3124200"/>
          </a:xfrm>
        </p:spPr>
        <p:txBody>
          <a:bodyPr/>
          <a:lstStyle/>
          <a:p>
            <a:r>
              <a:rPr lang="en-US" sz="1600" dirty="0" smtClean="0"/>
              <a:t>Southern </a:t>
            </a:r>
            <a:r>
              <a:rPr lang="en-US" sz="1600" dirty="0"/>
              <a:t>Cross Transmission LLC/Pattern Power Marketing LLC received FERC approval (FERC Docket No. TX 11-1-001) to interconnect </a:t>
            </a:r>
            <a:r>
              <a:rPr lang="en-US" sz="1600" dirty="0" smtClean="0"/>
              <a:t>DC </a:t>
            </a:r>
            <a:r>
              <a:rPr lang="en-US" sz="1600" dirty="0"/>
              <a:t>Tie </a:t>
            </a:r>
            <a:r>
              <a:rPr lang="en-US" sz="1600" dirty="0" smtClean="0"/>
              <a:t>line.</a:t>
            </a:r>
            <a:endParaRPr lang="en-US" sz="1600" dirty="0"/>
          </a:p>
          <a:p>
            <a:endParaRPr lang="en-US" sz="800" dirty="0" smtClean="0"/>
          </a:p>
          <a:p>
            <a:r>
              <a:rPr lang="en-US" sz="1600" dirty="0" smtClean="0"/>
              <a:t>PUCT imposed conditions for interconnection of the SCT DC </a:t>
            </a:r>
            <a:r>
              <a:rPr lang="en-US" sz="1600" dirty="0"/>
              <a:t>Tie line </a:t>
            </a:r>
            <a:r>
              <a:rPr lang="en-US" sz="1600" dirty="0" smtClean="0"/>
              <a:t>in two </a:t>
            </a:r>
            <a:r>
              <a:rPr lang="en-US" sz="1600" dirty="0"/>
              <a:t>PUCT </a:t>
            </a:r>
            <a:r>
              <a:rPr lang="en-US" sz="1600" dirty="0" smtClean="0"/>
              <a:t>proceedings:</a:t>
            </a:r>
            <a:endParaRPr lang="en-US" sz="1600" dirty="0"/>
          </a:p>
          <a:p>
            <a:pPr lvl="1"/>
            <a:r>
              <a:rPr lang="en-US" sz="1200" dirty="0" smtClean="0"/>
              <a:t>City of Garland </a:t>
            </a:r>
            <a:r>
              <a:rPr lang="en-US" sz="1200" dirty="0"/>
              <a:t>docket – Docket No. 45624</a:t>
            </a:r>
          </a:p>
          <a:p>
            <a:pPr lvl="1"/>
            <a:r>
              <a:rPr lang="en-US" sz="1200" dirty="0" smtClean="0"/>
              <a:t>Oversight </a:t>
            </a:r>
            <a:r>
              <a:rPr lang="en-US" sz="1200" dirty="0"/>
              <a:t>proceeding arising out of </a:t>
            </a:r>
            <a:r>
              <a:rPr lang="en-US" sz="1200" dirty="0" smtClean="0"/>
              <a:t>City of Garland </a:t>
            </a:r>
            <a:r>
              <a:rPr lang="en-US" sz="1200" dirty="0"/>
              <a:t>docket – Project No. 46304</a:t>
            </a:r>
          </a:p>
          <a:p>
            <a:endParaRPr lang="en-US" sz="800" dirty="0" smtClean="0"/>
          </a:p>
          <a:p>
            <a:r>
              <a:rPr lang="en-US" sz="1600" dirty="0" smtClean="0"/>
              <a:t>As </a:t>
            </a:r>
            <a:r>
              <a:rPr lang="en-US" sz="1600" dirty="0"/>
              <a:t>part </a:t>
            </a:r>
            <a:r>
              <a:rPr lang="en-US" sz="1600" dirty="0" smtClean="0"/>
              <a:t>of the </a:t>
            </a:r>
            <a:r>
              <a:rPr lang="en-US" sz="1600" dirty="0"/>
              <a:t>oversight proceeding, PUCT issued 14 Directives to ERCOT, requiring certain studies and determinations be made to accommodate the </a:t>
            </a:r>
            <a:r>
              <a:rPr lang="en-US" sz="1600" dirty="0" smtClean="0"/>
              <a:t>SCT DC Tie.</a:t>
            </a:r>
            <a:endParaRPr lang="en-US" sz="1600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075" y="3429000"/>
            <a:ext cx="4285725" cy="30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36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Summary of Directive 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Directive 3 requires ERCOT </a:t>
            </a:r>
            <a:r>
              <a:rPr lang="en-US" sz="1400" i="1" dirty="0" smtClean="0">
                <a:solidFill>
                  <a:srgbClr val="C00000"/>
                </a:solidFill>
              </a:rPr>
              <a:t>to determine what</a:t>
            </a:r>
            <a:r>
              <a:rPr lang="en-US" sz="1400" i="1" dirty="0">
                <a:solidFill>
                  <a:srgbClr val="C00000"/>
                </a:solidFill>
              </a:rPr>
              <a:t> </a:t>
            </a:r>
            <a:r>
              <a:rPr lang="en-US" sz="1400" b="1" i="1" dirty="0" smtClean="0">
                <a:solidFill>
                  <a:srgbClr val="C00000"/>
                </a:solidFill>
              </a:rPr>
              <a:t>ramp </a:t>
            </a:r>
            <a:r>
              <a:rPr lang="en-US" sz="1400" b="1" i="1" dirty="0">
                <a:solidFill>
                  <a:srgbClr val="C00000"/>
                </a:solidFill>
              </a:rPr>
              <a:t>rate restrictions</a:t>
            </a:r>
            <a:r>
              <a:rPr lang="en-US" sz="1400" i="1" dirty="0">
                <a:solidFill>
                  <a:srgbClr val="C00000"/>
                </a:solidFill>
              </a:rPr>
              <a:t>, if any, will be necessary to accommodate the interconnection of the Southern Cross DC </a:t>
            </a:r>
            <a:r>
              <a:rPr lang="en-US" sz="1400" i="1" dirty="0" smtClean="0">
                <a:solidFill>
                  <a:srgbClr val="C00000"/>
                </a:solidFill>
              </a:rPr>
              <a:t>Tie</a:t>
            </a:r>
            <a:r>
              <a:rPr lang="en-US" sz="1400" dirty="0" smtClean="0">
                <a:solidFill>
                  <a:srgbClr val="5B6770"/>
                </a:solidFill>
              </a:rPr>
              <a:t> (SCT DC Tie).</a:t>
            </a:r>
          </a:p>
          <a:p>
            <a:endParaRPr lang="en-US" sz="800" dirty="0">
              <a:solidFill>
                <a:srgbClr val="5B6770"/>
              </a:solidFill>
            </a:endParaRPr>
          </a:p>
          <a:p>
            <a:r>
              <a:rPr lang="en-US" sz="1400" b="1" u="sng" dirty="0" smtClean="0">
                <a:solidFill>
                  <a:srgbClr val="5B6770"/>
                </a:solidFill>
              </a:rPr>
              <a:t>Determination (summarized from the whitepaper)</a:t>
            </a:r>
            <a:r>
              <a:rPr lang="en-US" sz="1400" b="1" dirty="0" smtClean="0">
                <a:solidFill>
                  <a:srgbClr val="5B6770"/>
                </a:solidFill>
              </a:rPr>
              <a:t>: </a:t>
            </a:r>
          </a:p>
          <a:p>
            <a:pPr lvl="1"/>
            <a:r>
              <a:rPr lang="en-US" sz="1400" dirty="0" smtClean="0">
                <a:solidFill>
                  <a:srgbClr val="5B6770"/>
                </a:solidFill>
              </a:rPr>
              <a:t>To </a:t>
            </a:r>
            <a:r>
              <a:rPr lang="en-US" sz="1400" dirty="0">
                <a:solidFill>
                  <a:srgbClr val="5B6770"/>
                </a:solidFill>
              </a:rPr>
              <a:t>accommodate the </a:t>
            </a:r>
            <a:r>
              <a:rPr lang="en-US" sz="1400" dirty="0" smtClean="0">
                <a:solidFill>
                  <a:srgbClr val="5B6770"/>
                </a:solidFill>
              </a:rPr>
              <a:t>SCT DC Tie</a:t>
            </a:r>
            <a:r>
              <a:rPr lang="en-US" sz="1400" dirty="0">
                <a:solidFill>
                  <a:srgbClr val="5B6770"/>
                </a:solidFill>
              </a:rPr>
              <a:t>, ERCOT will need to impose restrictions on DC Tie flows when ERCOT determines that system conditions near or in Real-Time cannot accommodate the DC Ties’ scheduled ramp</a:t>
            </a:r>
            <a:r>
              <a:rPr lang="en-US" sz="1600" dirty="0">
                <a:solidFill>
                  <a:srgbClr val="5B6770"/>
                </a:solidFill>
              </a:rPr>
              <a:t>. </a:t>
            </a:r>
            <a:endParaRPr lang="en-US" sz="1600" dirty="0" smtClean="0">
              <a:solidFill>
                <a:srgbClr val="5B6770"/>
              </a:solidFill>
            </a:endParaRPr>
          </a:p>
          <a:p>
            <a:pPr lvl="1"/>
            <a:r>
              <a:rPr lang="en-US" sz="1400" dirty="0" smtClean="0">
                <a:solidFill>
                  <a:srgbClr val="5B6770"/>
                </a:solidFill>
              </a:rPr>
              <a:t>Upon </a:t>
            </a:r>
            <a:r>
              <a:rPr lang="en-US" sz="1400" dirty="0">
                <a:solidFill>
                  <a:srgbClr val="5B6770"/>
                </a:solidFill>
              </a:rPr>
              <a:t>implementation of NPRR 999, DC Tie Ramp Limitations, ERCOT will curtail DC Tie Schedules when necessary to conform with the system’s ramp capability, but </a:t>
            </a:r>
            <a:r>
              <a:rPr lang="en-US" sz="1400" dirty="0" smtClean="0">
                <a:solidFill>
                  <a:srgbClr val="5B6770"/>
                </a:solidFill>
              </a:rPr>
              <a:t>when </a:t>
            </a:r>
            <a:r>
              <a:rPr lang="en-US" sz="1400" dirty="0">
                <a:solidFill>
                  <a:srgbClr val="5B6770"/>
                </a:solidFill>
              </a:rPr>
              <a:t>time permits, </a:t>
            </a:r>
            <a:r>
              <a:rPr lang="en-US" sz="1400" dirty="0" smtClean="0">
                <a:solidFill>
                  <a:srgbClr val="5B6770"/>
                </a:solidFill>
              </a:rPr>
              <a:t>will first </a:t>
            </a:r>
            <a:r>
              <a:rPr lang="en-US" sz="1400" dirty="0">
                <a:solidFill>
                  <a:srgbClr val="5B6770"/>
                </a:solidFill>
              </a:rPr>
              <a:t>request that one or more e-Tags be resubmitted with an adjusted ramp duration in order to minimize the need for curtailments. </a:t>
            </a:r>
          </a:p>
          <a:p>
            <a:endParaRPr lang="en-US" sz="800" dirty="0" smtClean="0">
              <a:solidFill>
                <a:srgbClr val="5B6770"/>
              </a:solidFill>
            </a:endParaRPr>
          </a:p>
          <a:p>
            <a:r>
              <a:rPr lang="en-US" sz="1400" b="1" u="sng" dirty="0" smtClean="0">
                <a:solidFill>
                  <a:srgbClr val="5B6770"/>
                </a:solidFill>
              </a:rPr>
              <a:t>Basis </a:t>
            </a:r>
            <a:r>
              <a:rPr lang="en-US" sz="1400" b="1" u="sng" dirty="0">
                <a:solidFill>
                  <a:srgbClr val="5B6770"/>
                </a:solidFill>
              </a:rPr>
              <a:t>for </a:t>
            </a:r>
            <a:r>
              <a:rPr lang="en-US" sz="1400" b="1" u="sng" dirty="0" smtClean="0">
                <a:solidFill>
                  <a:srgbClr val="5B6770"/>
                </a:solidFill>
              </a:rPr>
              <a:t>Determination (summarized from the whitepaper):</a:t>
            </a:r>
            <a:endParaRPr lang="en-US" sz="1400" b="1" u="sng" dirty="0">
              <a:solidFill>
                <a:srgbClr val="5B6770"/>
              </a:solidFill>
            </a:endParaRPr>
          </a:p>
          <a:p>
            <a:pPr lvl="1"/>
            <a:r>
              <a:rPr lang="en-US" sz="1400" dirty="0" smtClean="0">
                <a:solidFill>
                  <a:srgbClr val="5B6770"/>
                </a:solidFill>
              </a:rPr>
              <a:t>The planned interconnection of the SCT </a:t>
            </a:r>
            <a:r>
              <a:rPr lang="en-US" sz="1400" dirty="0">
                <a:solidFill>
                  <a:srgbClr val="5B6770"/>
                </a:solidFill>
              </a:rPr>
              <a:t>DC Tie brings the potential for up to a 4,100 MW change in DC Tie Schedules (maximum import to maximum export of the tie</a:t>
            </a:r>
            <a:r>
              <a:rPr lang="en-US" sz="1400" dirty="0" smtClean="0">
                <a:solidFill>
                  <a:srgbClr val="5B6770"/>
                </a:solidFill>
              </a:rPr>
              <a:t>). </a:t>
            </a:r>
          </a:p>
          <a:p>
            <a:pPr lvl="1"/>
            <a:r>
              <a:rPr lang="en-US" sz="1400" dirty="0" smtClean="0">
                <a:solidFill>
                  <a:srgbClr val="5B6770"/>
                </a:solidFill>
              </a:rPr>
              <a:t>This potential change greatly </a:t>
            </a:r>
            <a:r>
              <a:rPr lang="en-US" sz="1400" dirty="0" smtClean="0"/>
              <a:t>exceeds </a:t>
            </a:r>
            <a:r>
              <a:rPr lang="en-US" sz="1400" dirty="0"/>
              <a:t>the </a:t>
            </a:r>
            <a:r>
              <a:rPr lang="en-US" sz="1400" dirty="0" smtClean="0"/>
              <a:t>potential swings </a:t>
            </a:r>
            <a:r>
              <a:rPr lang="en-US" sz="1400" dirty="0"/>
              <a:t>in flows that now exist on the ERCOT System with current DC </a:t>
            </a:r>
            <a:r>
              <a:rPr lang="en-US" sz="1400" dirty="0" smtClean="0"/>
              <a:t>Ties. The </a:t>
            </a:r>
            <a:r>
              <a:rPr lang="en-US" sz="1400" dirty="0"/>
              <a:t>traditional 10-minute ramp for DC Tie schedules starting 5 minutes prior to the end of one Operating Hour </a:t>
            </a:r>
            <a:r>
              <a:rPr lang="en-US" sz="1400" dirty="0" smtClean="0"/>
              <a:t>may </a:t>
            </a:r>
            <a:r>
              <a:rPr lang="en-US" sz="1400" dirty="0"/>
              <a:t>be insufficient to manage large swings in scheduled flows across the SCT DC Tie during certain grid </a:t>
            </a:r>
            <a:r>
              <a:rPr lang="en-US" sz="1400" dirty="0" smtClean="0"/>
              <a:t>conditions.</a:t>
            </a:r>
          </a:p>
          <a:p>
            <a:pPr lvl="1"/>
            <a:r>
              <a:rPr lang="en-US" sz="1400" dirty="0"/>
              <a:t>NERC Reliability Standard INT-006-4 R1 requires ERCOT to reject or curtail a DC Tie Schedule that ERCOT does not expect to be capable of supporting either in magnitude or </a:t>
            </a:r>
            <a:r>
              <a:rPr lang="en-US" sz="1400" dirty="0" smtClean="0"/>
              <a:t>ramp. </a:t>
            </a:r>
            <a:r>
              <a:rPr lang="en-US" sz="1400" dirty="0" smtClean="0">
                <a:solidFill>
                  <a:srgbClr val="5B6770"/>
                </a:solidFill>
              </a:rPr>
              <a:t>NPRR 999 has added express </a:t>
            </a:r>
            <a:r>
              <a:rPr lang="en-US" sz="1400" dirty="0" smtClean="0"/>
              <a:t>language into Protocols to address </a:t>
            </a:r>
            <a:r>
              <a:rPr lang="en-US" sz="1400" dirty="0"/>
              <a:t>the treatment of insufficient ramp capability due to submitted DC Tie schedules. </a:t>
            </a:r>
            <a:endParaRPr lang="en-US" sz="1400" dirty="0">
              <a:solidFill>
                <a:srgbClr val="5B677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64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Next Steps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36088"/>
            <a:ext cx="8534400" cy="5064627"/>
          </a:xfrm>
        </p:spPr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Request that TAC endorse the Directive 3 whitepaper as presented and posted with the TAC materials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Upon endorsement of the whitepaper, ERCOT will take it to the ERCOT Board for approval at its December 8, 2020 meeting.</a:t>
            </a:r>
          </a:p>
          <a:p>
            <a:endParaRPr lang="en-US" dirty="0"/>
          </a:p>
          <a:p>
            <a:r>
              <a:rPr lang="en-US" dirty="0"/>
              <a:t>ERCOT staff </a:t>
            </a:r>
            <a:r>
              <a:rPr lang="en-US" dirty="0" smtClean="0"/>
              <a:t>continues </a:t>
            </a:r>
            <a:r>
              <a:rPr lang="en-US" dirty="0"/>
              <a:t>to work with stakeholders on remaining Directives</a:t>
            </a:r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www.ercot.com/mktrules/puctDirectives/southernCross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45670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24935</TotalTime>
  <Words>486</Words>
  <Application>Microsoft Office PowerPoint</Application>
  <PresentationFormat>On-screen Show (4:3)</PresentationFormat>
  <Paragraphs>38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Courier New</vt:lpstr>
      <vt:lpstr>Wingdings</vt:lpstr>
      <vt:lpstr>1_Office Theme</vt:lpstr>
      <vt:lpstr>2_Custom Design</vt:lpstr>
      <vt:lpstr>3_Custom Design</vt:lpstr>
      <vt:lpstr>PowerPoint Presentation</vt:lpstr>
      <vt:lpstr>Background of Project and PUCT Directives</vt:lpstr>
      <vt:lpstr>Summary of Directive 3</vt:lpstr>
      <vt:lpstr>Next Steps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Matevosjana, Julia</dc:creator>
  <cp:lastModifiedBy>Ayson, Janice</cp:lastModifiedBy>
  <cp:revision>590</cp:revision>
  <dcterms:created xsi:type="dcterms:W3CDTF">2016-04-16T13:25:21Z</dcterms:created>
  <dcterms:modified xsi:type="dcterms:W3CDTF">2020-11-11T15:17:39Z</dcterms:modified>
</cp:coreProperties>
</file>